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6" r:id="rId4"/>
    <p:sldId id="257" r:id="rId5"/>
    <p:sldId id="265" r:id="rId6"/>
    <p:sldId id="262" r:id="rId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sey Telega" initials="L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25"/>
    <a:srgbClr val="FF5447"/>
    <a:srgbClr val="FFCC00"/>
    <a:srgbClr val="CC3300"/>
    <a:srgbClr val="990033"/>
    <a:srgbClr val="FFBDBD"/>
    <a:srgbClr val="66FF33"/>
    <a:srgbClr val="33CC33"/>
    <a:srgbClr val="79DC5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63341" autoAdjust="0"/>
  </p:normalViewPr>
  <p:slideViewPr>
    <p:cSldViewPr snapToGrid="0" snapToObjects="1">
      <p:cViewPr varScale="1">
        <p:scale>
          <a:sx n="73" d="100"/>
          <a:sy n="73" d="100"/>
        </p:scale>
        <p:origin x="27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D029D-E613-4669-8A52-9ED5DA4EF0F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89C18D8A-136C-4FFC-A123-AB4CB04F071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3525"/>
        </a:solidFill>
      </dgm:spPr>
      <dgm:t>
        <a:bodyPr/>
        <a:lstStyle/>
        <a:p>
          <a:pPr>
            <a:lnSpc>
              <a:spcPct val="90000"/>
            </a:lnSpc>
          </a:pPr>
          <a:r>
            <a:rPr lang="en-CA" sz="1800" b="1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Re-focus on Health</a:t>
          </a:r>
        </a:p>
        <a:p>
          <a:pPr>
            <a:lnSpc>
              <a:spcPct val="90000"/>
            </a:lnSpc>
          </a:pPr>
          <a:r>
            <a:rPr lang="en-CA" sz="1800" dirty="0" smtClean="0"/>
            <a:t>Make taking care of yourself a priority.</a:t>
          </a:r>
        </a:p>
      </dgm:t>
    </dgm:pt>
    <dgm:pt modelId="{8DC6C0AE-72BE-4753-B079-E423EB400ED3}" type="parTrans" cxnId="{72AF4675-5F3F-43A0-B26B-7D4E0DE2AEA3}">
      <dgm:prSet/>
      <dgm:spPr/>
      <dgm:t>
        <a:bodyPr/>
        <a:lstStyle/>
        <a:p>
          <a:endParaRPr lang="en-CA"/>
        </a:p>
      </dgm:t>
    </dgm:pt>
    <dgm:pt modelId="{59EAD8FB-94E4-4DF3-89B7-1FD576EB5EC3}" type="sibTrans" cxnId="{72AF4675-5F3F-43A0-B26B-7D4E0DE2AEA3}">
      <dgm:prSet/>
      <dgm:spPr/>
      <dgm:t>
        <a:bodyPr/>
        <a:lstStyle/>
        <a:p>
          <a:endParaRPr lang="en-CA"/>
        </a:p>
      </dgm:t>
    </dgm:pt>
    <dgm:pt modelId="{5EA43814-B8A7-4884-9769-76C43DE2F1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CA" sz="1800" b="1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Talk About It </a:t>
          </a:r>
        </a:p>
        <a:p>
          <a:r>
            <a:rPr lang="en-CA" sz="18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Reach out to family, friends and/or other supports. </a:t>
          </a:r>
          <a:endParaRPr lang="en-CA" sz="18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353943-3681-43EA-B7C0-796406A33C75}" type="parTrans" cxnId="{68EDA36B-BAEF-499E-9508-2184F07F9A7A}">
      <dgm:prSet/>
      <dgm:spPr/>
      <dgm:t>
        <a:bodyPr/>
        <a:lstStyle/>
        <a:p>
          <a:endParaRPr lang="en-CA"/>
        </a:p>
      </dgm:t>
    </dgm:pt>
    <dgm:pt modelId="{10D60A06-3C72-4C66-97C4-32E462144D1A}" type="sibTrans" cxnId="{68EDA36B-BAEF-499E-9508-2184F07F9A7A}">
      <dgm:prSet/>
      <dgm:spPr/>
      <dgm:t>
        <a:bodyPr/>
        <a:lstStyle/>
        <a:p>
          <a:endParaRPr lang="en-CA"/>
        </a:p>
      </dgm:t>
    </dgm:pt>
    <dgm:pt modelId="{397D0A3E-0FAB-4803-9DCC-18EABE46D22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CA" sz="1800" b="1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Take Action</a:t>
          </a:r>
        </a:p>
        <a:p>
          <a:r>
            <a:rPr lang="en-CA" sz="18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Look for what may be the source of stress. Make a change. Ask for help. </a:t>
          </a:r>
          <a:endParaRPr lang="en-CA" sz="18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4FC9B5-900A-4A90-8320-84F6BD2C43BE}" type="parTrans" cxnId="{1021BE3B-8F66-4503-AA26-4F1499FE27D0}">
      <dgm:prSet/>
      <dgm:spPr/>
      <dgm:t>
        <a:bodyPr/>
        <a:lstStyle/>
        <a:p>
          <a:endParaRPr lang="en-CA"/>
        </a:p>
      </dgm:t>
    </dgm:pt>
    <dgm:pt modelId="{56C88BE1-6703-4DB7-B117-07F10D27CB11}" type="sibTrans" cxnId="{1021BE3B-8F66-4503-AA26-4F1499FE27D0}">
      <dgm:prSet/>
      <dgm:spPr/>
      <dgm:t>
        <a:bodyPr/>
        <a:lstStyle/>
        <a:p>
          <a:endParaRPr lang="en-CA"/>
        </a:p>
      </dgm:t>
    </dgm:pt>
    <dgm:pt modelId="{F2907BA5-C969-47BC-B4E9-0B02E0275F6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CA" sz="1900" b="1" dirty="0" smtClean="0">
              <a:solidFill>
                <a:schemeClr val="tx1"/>
              </a:solidFill>
              <a:effectLst/>
            </a:rPr>
            <a:t>Use Campus Supports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Student Wellness Services (SWS)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Student Academic Success Services (SASS)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AMS Peer Support Centre (PSC)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Peer Mentoring Programs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Office of Faith &amp; Spiritual Life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Academic Advisors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International Centre (QUIC)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Four Directions Indigenous Student Centre</a:t>
          </a:r>
          <a:endParaRPr lang="en-CA" sz="1700" dirty="0">
            <a:solidFill>
              <a:schemeClr val="tx1"/>
            </a:solidFill>
          </a:endParaRPr>
        </a:p>
      </dgm:t>
    </dgm:pt>
    <dgm:pt modelId="{046D3DC4-E9B5-4C8A-A2A1-0EA7DB0A5AF0}" type="parTrans" cxnId="{1982DEF3-0815-4898-85E7-A0F2EBA3B568}">
      <dgm:prSet/>
      <dgm:spPr/>
      <dgm:t>
        <a:bodyPr/>
        <a:lstStyle/>
        <a:p>
          <a:endParaRPr lang="en-CA"/>
        </a:p>
      </dgm:t>
    </dgm:pt>
    <dgm:pt modelId="{96A9CB1F-94F6-4653-B9EF-746FB5A098F0}" type="sibTrans" cxnId="{1982DEF3-0815-4898-85E7-A0F2EBA3B568}">
      <dgm:prSet/>
      <dgm:spPr/>
      <dgm:t>
        <a:bodyPr/>
        <a:lstStyle/>
        <a:p>
          <a:endParaRPr lang="en-CA"/>
        </a:p>
      </dgm:t>
    </dgm:pt>
    <dgm:pt modelId="{B1A4BD65-BD26-485B-B7E6-33BC27DEA9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ctr">
            <a:lnSpc>
              <a:spcPts val="1700"/>
            </a:lnSpc>
            <a:spcAft>
              <a:spcPts val="600"/>
            </a:spcAft>
          </a:pPr>
          <a:r>
            <a:rPr lang="en-CA" sz="1800" b="1" cap="none" spc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Additional Mental Health Support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Therapy Assistance Online   (www.taoconnect.org)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- 24 hr community crisis line (613-544-4229)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Good 2 Talk (1-866-925-5454)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>
              <a:solidFill>
                <a:schemeClr val="tx1"/>
              </a:solidFill>
            </a:rPr>
            <a:t>- Big White Wall (bigwhitewall.ca)</a:t>
          </a:r>
        </a:p>
        <a:p>
          <a:pPr marL="180000" algn="l">
            <a:lnSpc>
              <a:spcPts val="1700"/>
            </a:lnSpc>
            <a:spcAft>
              <a:spcPts val="600"/>
            </a:spcAft>
          </a:pPr>
          <a:r>
            <a:rPr lang="en-CA" sz="1700" dirty="0" smtClean="0"/>
            <a:t>- Bounce Back</a:t>
          </a:r>
          <a:r>
            <a:rPr lang="en-CA" sz="1700" b="0" i="0" dirty="0" smtClean="0"/>
            <a:t>™</a:t>
          </a:r>
          <a:r>
            <a:rPr lang="en-CA" sz="1700" dirty="0" smtClean="0"/>
            <a:t> (Ontario.cmha.ca)</a:t>
          </a:r>
          <a:endParaRPr lang="en-CA" sz="1500" dirty="0" smtClean="0">
            <a:ln>
              <a:solidFill>
                <a:schemeClr val="accent2"/>
              </a:solidFill>
            </a:ln>
          </a:endParaRPr>
        </a:p>
      </dgm:t>
    </dgm:pt>
    <dgm:pt modelId="{3B0AF076-934D-424F-9DC7-14A37906252E}" type="parTrans" cxnId="{2375C096-DAB6-4FEB-905D-A50D262B7F16}">
      <dgm:prSet/>
      <dgm:spPr/>
      <dgm:t>
        <a:bodyPr/>
        <a:lstStyle/>
        <a:p>
          <a:endParaRPr lang="en-CA"/>
        </a:p>
      </dgm:t>
    </dgm:pt>
    <dgm:pt modelId="{D832D773-6833-4EAC-91B9-181DBD4C0345}" type="sibTrans" cxnId="{2375C096-DAB6-4FEB-905D-A50D262B7F16}">
      <dgm:prSet/>
      <dgm:spPr/>
      <dgm:t>
        <a:bodyPr/>
        <a:lstStyle/>
        <a:p>
          <a:endParaRPr lang="en-CA"/>
        </a:p>
      </dgm:t>
    </dgm:pt>
    <dgm:pt modelId="{1130FD87-FBEA-4260-8FB5-BE09FC519952}" type="pres">
      <dgm:prSet presAssocID="{256D029D-E613-4669-8A52-9ED5DA4EF0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D3BB81F-B45D-4D68-A3DC-06E227E8AE6A}" type="pres">
      <dgm:prSet presAssocID="{89C18D8A-136C-4FFC-A123-AB4CB04F0719}" presName="node" presStyleLbl="node1" presStyleIdx="0" presStyleCnt="5" custLinFactNeighborY="1337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E0E2C4-B282-4685-83BC-0A3D89980AF7}" type="pres">
      <dgm:prSet presAssocID="{59EAD8FB-94E4-4DF3-89B7-1FD576EB5EC3}" presName="sibTrans" presStyleCnt="0"/>
      <dgm:spPr/>
    </dgm:pt>
    <dgm:pt modelId="{BAB999B6-3A8B-4AD1-94B3-A45A9D13E208}" type="pres">
      <dgm:prSet presAssocID="{5EA43814-B8A7-4884-9769-76C43DE2F15A}" presName="node" presStyleLbl="node1" presStyleIdx="1" presStyleCnt="5" custLinFactNeighborY="1398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5602AB-93B1-419A-A674-08DC73E250BC}" type="pres">
      <dgm:prSet presAssocID="{10D60A06-3C72-4C66-97C4-32E462144D1A}" presName="sibTrans" presStyleCnt="0"/>
      <dgm:spPr/>
    </dgm:pt>
    <dgm:pt modelId="{3CAA9D13-6CA0-4743-8AA7-7231B4C2E0BE}" type="pres">
      <dgm:prSet presAssocID="{397D0A3E-0FAB-4803-9DCC-18EABE46D223}" presName="node" presStyleLbl="node1" presStyleIdx="2" presStyleCnt="5" custLinFactNeighborX="730" custLinFactNeighborY="145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BEB5A0-2E71-4F0E-B699-55C7D8C2B64C}" type="pres">
      <dgm:prSet presAssocID="{56C88BE1-6703-4DB7-B117-07F10D27CB11}" presName="sibTrans" presStyleCnt="0"/>
      <dgm:spPr/>
    </dgm:pt>
    <dgm:pt modelId="{9DB44278-1BF2-4A57-BFDC-032CD5EF5DF2}" type="pres">
      <dgm:prSet presAssocID="{F2907BA5-C969-47BC-B4E9-0B02E0275F60}" presName="node" presStyleLbl="node1" presStyleIdx="3" presStyleCnt="5" custScaleX="173279" custScaleY="228091" custLinFactNeighborX="-31" custLinFactNeighborY="102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E95656-2B1C-473F-97C5-87752BC7B067}" type="pres">
      <dgm:prSet presAssocID="{96A9CB1F-94F6-4653-B9EF-746FB5A098F0}" presName="sibTrans" presStyleCnt="0"/>
      <dgm:spPr/>
    </dgm:pt>
    <dgm:pt modelId="{1E7F2B70-A97C-43A0-8529-D16EE8C15A67}" type="pres">
      <dgm:prSet presAssocID="{B1A4BD65-BD26-485B-B7E6-33BC27DEA972}" presName="node" presStyleLbl="node1" presStyleIdx="4" presStyleCnt="5" custScaleX="193552" custScaleY="168377" custLinFactNeighborX="-4530" custLinFactNeighborY="68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A0B5120-7C8E-49DF-BE0E-8EAE1FA929AC}" type="presOf" srcId="{397D0A3E-0FAB-4803-9DCC-18EABE46D223}" destId="{3CAA9D13-6CA0-4743-8AA7-7231B4C2E0BE}" srcOrd="0" destOrd="0" presId="urn:microsoft.com/office/officeart/2005/8/layout/default"/>
    <dgm:cxn modelId="{E5B316C0-E390-4163-8A0F-56DC61B49410}" type="presOf" srcId="{89C18D8A-136C-4FFC-A123-AB4CB04F0719}" destId="{5D3BB81F-B45D-4D68-A3DC-06E227E8AE6A}" srcOrd="0" destOrd="0" presId="urn:microsoft.com/office/officeart/2005/8/layout/default"/>
    <dgm:cxn modelId="{72AF4675-5F3F-43A0-B26B-7D4E0DE2AEA3}" srcId="{256D029D-E613-4669-8A52-9ED5DA4EF0F6}" destId="{89C18D8A-136C-4FFC-A123-AB4CB04F0719}" srcOrd="0" destOrd="0" parTransId="{8DC6C0AE-72BE-4753-B079-E423EB400ED3}" sibTransId="{59EAD8FB-94E4-4DF3-89B7-1FD576EB5EC3}"/>
    <dgm:cxn modelId="{68EDA36B-BAEF-499E-9508-2184F07F9A7A}" srcId="{256D029D-E613-4669-8A52-9ED5DA4EF0F6}" destId="{5EA43814-B8A7-4884-9769-76C43DE2F15A}" srcOrd="1" destOrd="0" parTransId="{B0353943-3681-43EA-B7C0-796406A33C75}" sibTransId="{10D60A06-3C72-4C66-97C4-32E462144D1A}"/>
    <dgm:cxn modelId="{1021BE3B-8F66-4503-AA26-4F1499FE27D0}" srcId="{256D029D-E613-4669-8A52-9ED5DA4EF0F6}" destId="{397D0A3E-0FAB-4803-9DCC-18EABE46D223}" srcOrd="2" destOrd="0" parTransId="{634FC9B5-900A-4A90-8320-84F6BD2C43BE}" sibTransId="{56C88BE1-6703-4DB7-B117-07F10D27CB11}"/>
    <dgm:cxn modelId="{E3BC4DD8-0EB7-414E-95C9-56F7050829FA}" type="presOf" srcId="{256D029D-E613-4669-8A52-9ED5DA4EF0F6}" destId="{1130FD87-FBEA-4260-8FB5-BE09FC519952}" srcOrd="0" destOrd="0" presId="urn:microsoft.com/office/officeart/2005/8/layout/default"/>
    <dgm:cxn modelId="{1982DEF3-0815-4898-85E7-A0F2EBA3B568}" srcId="{256D029D-E613-4669-8A52-9ED5DA4EF0F6}" destId="{F2907BA5-C969-47BC-B4E9-0B02E0275F60}" srcOrd="3" destOrd="0" parTransId="{046D3DC4-E9B5-4C8A-A2A1-0EA7DB0A5AF0}" sibTransId="{96A9CB1F-94F6-4653-B9EF-746FB5A098F0}"/>
    <dgm:cxn modelId="{4D97175B-79CD-47EA-B283-8452F5A9C1B1}" type="presOf" srcId="{F2907BA5-C969-47BC-B4E9-0B02E0275F60}" destId="{9DB44278-1BF2-4A57-BFDC-032CD5EF5DF2}" srcOrd="0" destOrd="0" presId="urn:microsoft.com/office/officeart/2005/8/layout/default"/>
    <dgm:cxn modelId="{70BC61F3-E1ED-4CEA-BC84-D4ACC8E88049}" type="presOf" srcId="{5EA43814-B8A7-4884-9769-76C43DE2F15A}" destId="{BAB999B6-3A8B-4AD1-94B3-A45A9D13E208}" srcOrd="0" destOrd="0" presId="urn:microsoft.com/office/officeart/2005/8/layout/default"/>
    <dgm:cxn modelId="{6B392635-22EE-407F-9F7E-028F4834803F}" type="presOf" srcId="{B1A4BD65-BD26-485B-B7E6-33BC27DEA972}" destId="{1E7F2B70-A97C-43A0-8529-D16EE8C15A67}" srcOrd="0" destOrd="0" presId="urn:microsoft.com/office/officeart/2005/8/layout/default"/>
    <dgm:cxn modelId="{2375C096-DAB6-4FEB-905D-A50D262B7F16}" srcId="{256D029D-E613-4669-8A52-9ED5DA4EF0F6}" destId="{B1A4BD65-BD26-485B-B7E6-33BC27DEA972}" srcOrd="4" destOrd="0" parTransId="{3B0AF076-934D-424F-9DC7-14A37906252E}" sibTransId="{D832D773-6833-4EAC-91B9-181DBD4C0345}"/>
    <dgm:cxn modelId="{6BD73FEF-7D4E-4892-BA3A-6F49B2B8D75E}" type="presParOf" srcId="{1130FD87-FBEA-4260-8FB5-BE09FC519952}" destId="{5D3BB81F-B45D-4D68-A3DC-06E227E8AE6A}" srcOrd="0" destOrd="0" presId="urn:microsoft.com/office/officeart/2005/8/layout/default"/>
    <dgm:cxn modelId="{EA81A3EE-28A9-4CDF-96E2-559A8477D311}" type="presParOf" srcId="{1130FD87-FBEA-4260-8FB5-BE09FC519952}" destId="{9FE0E2C4-B282-4685-83BC-0A3D89980AF7}" srcOrd="1" destOrd="0" presId="urn:microsoft.com/office/officeart/2005/8/layout/default"/>
    <dgm:cxn modelId="{3CCD3D6D-F3ED-4459-AA17-01D243E13334}" type="presParOf" srcId="{1130FD87-FBEA-4260-8FB5-BE09FC519952}" destId="{BAB999B6-3A8B-4AD1-94B3-A45A9D13E208}" srcOrd="2" destOrd="0" presId="urn:microsoft.com/office/officeart/2005/8/layout/default"/>
    <dgm:cxn modelId="{427800C3-048B-494D-8911-97DFB1C73870}" type="presParOf" srcId="{1130FD87-FBEA-4260-8FB5-BE09FC519952}" destId="{285602AB-93B1-419A-A674-08DC73E250BC}" srcOrd="3" destOrd="0" presId="urn:microsoft.com/office/officeart/2005/8/layout/default"/>
    <dgm:cxn modelId="{DAE3B380-5516-43CE-A48C-C30BAC29E3F4}" type="presParOf" srcId="{1130FD87-FBEA-4260-8FB5-BE09FC519952}" destId="{3CAA9D13-6CA0-4743-8AA7-7231B4C2E0BE}" srcOrd="4" destOrd="0" presId="urn:microsoft.com/office/officeart/2005/8/layout/default"/>
    <dgm:cxn modelId="{350DEF14-FA27-43A0-8149-4C4DACA25862}" type="presParOf" srcId="{1130FD87-FBEA-4260-8FB5-BE09FC519952}" destId="{13BEB5A0-2E71-4F0E-B699-55C7D8C2B64C}" srcOrd="5" destOrd="0" presId="urn:microsoft.com/office/officeart/2005/8/layout/default"/>
    <dgm:cxn modelId="{28423A90-6C25-4F9D-9588-55BDBF16EAF6}" type="presParOf" srcId="{1130FD87-FBEA-4260-8FB5-BE09FC519952}" destId="{9DB44278-1BF2-4A57-BFDC-032CD5EF5DF2}" srcOrd="6" destOrd="0" presId="urn:microsoft.com/office/officeart/2005/8/layout/default"/>
    <dgm:cxn modelId="{3EC17D04-4B92-4BF9-A804-6BE0CC64D2B4}" type="presParOf" srcId="{1130FD87-FBEA-4260-8FB5-BE09FC519952}" destId="{63E95656-2B1C-473F-97C5-87752BC7B067}" srcOrd="7" destOrd="0" presId="urn:microsoft.com/office/officeart/2005/8/layout/default"/>
    <dgm:cxn modelId="{7EAF6C0D-6EBD-460C-8098-ED99286F7C35}" type="presParOf" srcId="{1130FD87-FBEA-4260-8FB5-BE09FC519952}" destId="{1E7F2B70-A97C-43A0-8529-D16EE8C15A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BB81F-B45D-4D68-A3DC-06E227E8AE6A}">
      <dsp:nvSpPr>
        <dsp:cNvPr id="0" name=""/>
        <dsp:cNvSpPr/>
      </dsp:nvSpPr>
      <dsp:spPr>
        <a:xfrm>
          <a:off x="660773" y="407350"/>
          <a:ext cx="2311854" cy="1387112"/>
        </a:xfrm>
        <a:prstGeom prst="rect">
          <a:avLst/>
        </a:prstGeom>
        <a:solidFill>
          <a:srgbClr val="FF352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Re-focus on Health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Make taking care of yourself a priority.</a:t>
          </a:r>
        </a:p>
      </dsp:txBody>
      <dsp:txXfrm>
        <a:off x="660773" y="407350"/>
        <a:ext cx="2311854" cy="1387112"/>
      </dsp:txXfrm>
    </dsp:sp>
    <dsp:sp modelId="{BAB999B6-3A8B-4AD1-94B3-A45A9D13E208}">
      <dsp:nvSpPr>
        <dsp:cNvPr id="0" name=""/>
        <dsp:cNvSpPr/>
      </dsp:nvSpPr>
      <dsp:spPr>
        <a:xfrm>
          <a:off x="3203813" y="415784"/>
          <a:ext cx="2311854" cy="138711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Talk About It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Reach out to family, friends and/or other supports. </a:t>
          </a:r>
          <a:endParaRPr lang="en-CA" sz="18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03813" y="415784"/>
        <a:ext cx="2311854" cy="1387112"/>
      </dsp:txXfrm>
    </dsp:sp>
    <dsp:sp modelId="{3CAA9D13-6CA0-4743-8AA7-7231B4C2E0BE}">
      <dsp:nvSpPr>
        <dsp:cNvPr id="0" name=""/>
        <dsp:cNvSpPr/>
      </dsp:nvSpPr>
      <dsp:spPr>
        <a:xfrm>
          <a:off x="5763729" y="424217"/>
          <a:ext cx="2311854" cy="1387112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cap="none" spc="0" dirty="0" smtClean="0">
              <a:ln w="0"/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Take Action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Look for what may be the source of stress. Make a change. Ask for help. </a:t>
          </a:r>
          <a:endParaRPr lang="en-CA" sz="18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3729" y="424217"/>
        <a:ext cx="2311854" cy="1387112"/>
      </dsp:txXfrm>
    </dsp:sp>
    <dsp:sp modelId="{9DB44278-1BF2-4A57-BFDC-032CD5EF5DF2}">
      <dsp:nvSpPr>
        <dsp:cNvPr id="0" name=""/>
        <dsp:cNvSpPr/>
      </dsp:nvSpPr>
      <dsp:spPr>
        <a:xfrm>
          <a:off x="3131" y="1982190"/>
          <a:ext cx="4005958" cy="3163879"/>
        </a:xfrm>
        <a:prstGeom prst="rect">
          <a:avLst/>
        </a:prstGeom>
        <a:solidFill>
          <a:srgbClr val="00B05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 smtClean="0">
              <a:solidFill>
                <a:schemeClr val="tx1"/>
              </a:solidFill>
              <a:effectLst/>
            </a:rPr>
            <a:t>Use Campus Supports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Student Wellness Services (SWS)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Student Academic Success Services (SASS)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AMS Peer Support Centre (PSC)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Peer Mentoring Programs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Office of Faith &amp; Spiritual Life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Academic Advisors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International Centre (QUIC)</a:t>
          </a:r>
        </a:p>
        <a:p>
          <a:pPr marL="180000" lvl="0" algn="l" defTabSz="84455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Four Directions Indigenous Student Centre</a:t>
          </a:r>
          <a:endParaRPr lang="en-CA" sz="1700" kern="1200" dirty="0">
            <a:solidFill>
              <a:schemeClr val="tx1"/>
            </a:solidFill>
          </a:endParaRPr>
        </a:p>
      </dsp:txBody>
      <dsp:txXfrm>
        <a:off x="3131" y="1982190"/>
        <a:ext cx="4005958" cy="3163879"/>
      </dsp:txXfrm>
    </dsp:sp>
    <dsp:sp modelId="{1E7F2B70-A97C-43A0-8529-D16EE8C15A67}">
      <dsp:nvSpPr>
        <dsp:cNvPr id="0" name=""/>
        <dsp:cNvSpPr/>
      </dsp:nvSpPr>
      <dsp:spPr>
        <a:xfrm>
          <a:off x="4136265" y="2348915"/>
          <a:ext cx="4474640" cy="2335578"/>
        </a:xfrm>
        <a:prstGeom prst="rect">
          <a:avLst/>
        </a:prstGeom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800" b="1" kern="1200" cap="none" spc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Additional Mental Health Support</a:t>
          </a:r>
        </a:p>
        <a:p>
          <a:pPr marL="180000"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Therapy Assistance Online   (www.taoconnect.org)</a:t>
          </a:r>
        </a:p>
        <a:p>
          <a:pPr marL="180000"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- 24 hr community crisis line (613-544-4229)</a:t>
          </a:r>
        </a:p>
        <a:p>
          <a:pPr marL="180000"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Good 2 Talk (1-866-925-5454)</a:t>
          </a:r>
        </a:p>
        <a:p>
          <a:pPr marL="180000"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>
              <a:solidFill>
                <a:schemeClr val="tx1"/>
              </a:solidFill>
            </a:rPr>
            <a:t>- Big White Wall (bigwhitewall.ca)</a:t>
          </a:r>
        </a:p>
        <a:p>
          <a:pPr marL="180000"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en-CA" sz="1700" kern="1200" dirty="0" smtClean="0"/>
            <a:t>- Bounce Back</a:t>
          </a:r>
          <a:r>
            <a:rPr lang="en-CA" sz="1700" b="0" i="0" kern="1200" dirty="0" smtClean="0"/>
            <a:t>™</a:t>
          </a:r>
          <a:r>
            <a:rPr lang="en-CA" sz="1700" kern="1200" dirty="0" smtClean="0"/>
            <a:t> (Ontario.cmha.ca)</a:t>
          </a:r>
          <a:endParaRPr lang="en-CA" sz="1500" kern="1200" dirty="0" smtClean="0">
            <a:ln>
              <a:solidFill>
                <a:schemeClr val="accent2"/>
              </a:solidFill>
            </a:ln>
          </a:endParaRPr>
        </a:p>
      </dsp:txBody>
      <dsp:txXfrm>
        <a:off x="4136265" y="2348915"/>
        <a:ext cx="4474640" cy="233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r">
              <a:defRPr sz="1200"/>
            </a:lvl1pPr>
          </a:lstStyle>
          <a:p>
            <a:fld id="{C59716A4-0E13-41F2-9F2C-BCB58331A3F0}" type="datetimeFigureOut">
              <a:rPr lang="en-CA" smtClean="0"/>
              <a:t>2019-09-05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0"/>
            <a:ext cx="3056414" cy="467070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r">
              <a:defRPr sz="1200"/>
            </a:lvl1pPr>
          </a:lstStyle>
          <a:p>
            <a:fld id="{47D974BE-7BF3-4B3C-AE3F-069A10850A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34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r">
              <a:defRPr sz="1200"/>
            </a:lvl1pPr>
          </a:lstStyle>
          <a:p>
            <a:fld id="{F055DF7F-DE9A-4781-B387-D5B7A17B1CE8}" type="datetimeFigureOut">
              <a:rPr lang="en-CA" smtClean="0"/>
              <a:t>2019-09-05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6" tIns="46743" rIns="93486" bIns="4674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5"/>
            <a:ext cx="5642610" cy="3665459"/>
          </a:xfrm>
          <a:prstGeom prst="rect">
            <a:avLst/>
          </a:prstGeom>
        </p:spPr>
        <p:txBody>
          <a:bodyPr vert="horz" lIns="93486" tIns="46743" rIns="93486" bIns="467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7070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r">
              <a:defRPr sz="1200"/>
            </a:lvl1pPr>
          </a:lstStyle>
          <a:p>
            <a:fld id="{8BD6C040-7F53-473F-8FE4-3D3806CCF72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79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Suggested timeline for using this slide:   throughout </a:t>
            </a:r>
            <a:r>
              <a:rPr lang="en-US" dirty="0" smtClean="0"/>
              <a:t>September and</a:t>
            </a:r>
            <a:r>
              <a:rPr lang="en-US" baseline="0" dirty="0" smtClean="0"/>
              <a:t> January</a:t>
            </a:r>
          </a:p>
          <a:p>
            <a:endParaRPr lang="en-US" baseline="0" dirty="0" smtClean="0"/>
          </a:p>
          <a:p>
            <a:r>
              <a:rPr lang="en-US" dirty="0" smtClean="0"/>
              <a:t>This slide has been developed</a:t>
            </a:r>
            <a:r>
              <a:rPr lang="en-US" baseline="0" dirty="0" smtClean="0"/>
              <a:t> by Student Wellness Services here at Queen’s to remind you to focus on staying healthy and to take care of yourselves. </a:t>
            </a:r>
          </a:p>
          <a:p>
            <a:r>
              <a:rPr lang="en-US" baseline="0" dirty="0" smtClean="0"/>
              <a:t>Get into healthy habits early in the term!</a:t>
            </a:r>
          </a:p>
          <a:p>
            <a:r>
              <a:rPr lang="en-US" baseline="0" dirty="0" smtClean="0"/>
              <a:t>Sleeping, eating well, exercising, talking about your worries and even laughing can help you manage stress.</a:t>
            </a:r>
          </a:p>
          <a:p>
            <a:r>
              <a:rPr lang="en-US" baseline="0" dirty="0" smtClean="0"/>
              <a:t>If you have any questions or want more information, google Queen’s and “health promotion”.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45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Suggested timeline for using this slide: with Slides 1 and 2 at the start of the year to give an idea of some of the</a:t>
            </a:r>
            <a:r>
              <a:rPr lang="en-CA" baseline="0" dirty="0" smtClean="0"/>
              <a:t> resources available on campus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This slide has</a:t>
            </a:r>
            <a:r>
              <a:rPr lang="en-CA" baseline="0" dirty="0" smtClean="0"/>
              <a:t> been developed by Student Wellness Services to remind you all of some of the on-campus supports that you should check in with if you need some support, whether it’s academic help, career related or personal.</a:t>
            </a:r>
          </a:p>
          <a:p>
            <a:r>
              <a:rPr lang="en-CA" baseline="0" dirty="0" smtClean="0"/>
              <a:t>Don’t hesitate to reach out if you need to.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66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slide can be used when exams and assignments start around mid October and mid February.</a:t>
            </a:r>
          </a:p>
          <a:p>
            <a:r>
              <a:rPr lang="en-CA" baseline="0" dirty="0" smtClean="0"/>
              <a:t>It reminds the students to take care of themselves, seek help as needed and provides some resources available to them.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5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</a:t>
            </a:r>
            <a:r>
              <a:rPr lang="en-US" baseline="0" dirty="0" smtClean="0"/>
              <a:t> </a:t>
            </a:r>
            <a:r>
              <a:rPr lang="en-US" dirty="0" smtClean="0"/>
              <a:t>timeline</a:t>
            </a:r>
            <a:r>
              <a:rPr lang="en-US" baseline="0" dirty="0" smtClean="0"/>
              <a:t> for using this slide: throughout </a:t>
            </a:r>
            <a:r>
              <a:rPr lang="en-US" dirty="0" smtClean="0"/>
              <a:t>November and March</a:t>
            </a:r>
          </a:p>
          <a:p>
            <a:endParaRPr lang="en-US" dirty="0" smtClean="0"/>
          </a:p>
          <a:p>
            <a:r>
              <a:rPr lang="en-US" dirty="0" smtClean="0"/>
              <a:t>This is a particularly</a:t>
            </a:r>
            <a:r>
              <a:rPr lang="en-US" baseline="0" dirty="0" smtClean="0"/>
              <a:t> stressful time of year.</a:t>
            </a:r>
          </a:p>
          <a:p>
            <a:r>
              <a:rPr lang="en-US" dirty="0" smtClean="0"/>
              <a:t>This slide has</a:t>
            </a:r>
            <a:r>
              <a:rPr lang="en-US" baseline="0" dirty="0" smtClean="0"/>
              <a:t> been developed by Student Wellness Services to help make sure you that you all know what to do if you notice that a friend may be in trouble or if you are experiencing issues relating to stress.</a:t>
            </a:r>
          </a:p>
          <a:p>
            <a:r>
              <a:rPr lang="en-US" baseline="0" dirty="0" smtClean="0"/>
              <a:t>Supports are available to support you and your peers. Don’t hesitate to ask for help or refer a friend.</a:t>
            </a:r>
          </a:p>
          <a:p>
            <a:r>
              <a:rPr lang="en-US" baseline="0" dirty="0" smtClean="0"/>
              <a:t>You may also want to slide 3 with the campus map and resources at the same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13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</a:t>
            </a:r>
            <a:r>
              <a:rPr lang="en-US" baseline="0" dirty="0" smtClean="0"/>
              <a:t> </a:t>
            </a:r>
            <a:r>
              <a:rPr lang="en-US" dirty="0" smtClean="0"/>
              <a:t>timeline</a:t>
            </a:r>
            <a:r>
              <a:rPr lang="en-US" baseline="0" dirty="0" smtClean="0"/>
              <a:t> for using this slide: throughout </a:t>
            </a:r>
            <a:r>
              <a:rPr lang="en-US" dirty="0" smtClean="0"/>
              <a:t>November and March</a:t>
            </a:r>
          </a:p>
          <a:p>
            <a:endParaRPr lang="en-US" dirty="0" smtClean="0"/>
          </a:p>
          <a:p>
            <a:r>
              <a:rPr lang="en-US" dirty="0" smtClean="0"/>
              <a:t>This is a particularly</a:t>
            </a:r>
            <a:r>
              <a:rPr lang="en-US" baseline="0" dirty="0" smtClean="0"/>
              <a:t> stressful time of year.</a:t>
            </a:r>
          </a:p>
          <a:p>
            <a:r>
              <a:rPr lang="en-US" dirty="0" smtClean="0"/>
              <a:t>This slide has</a:t>
            </a:r>
            <a:r>
              <a:rPr lang="en-US" baseline="0" dirty="0" smtClean="0"/>
              <a:t> been developed by Student Wellness Services to help make sure you that you all know what to do if you notice that a friend may be in trouble or if you are experiencing issues relating to stress.</a:t>
            </a:r>
          </a:p>
          <a:p>
            <a:r>
              <a:rPr lang="en-US" baseline="0" dirty="0" smtClean="0"/>
              <a:t>Supports are available to support you and your peers. Don’t hesitate to ask for help or refer a friend.</a:t>
            </a:r>
          </a:p>
          <a:p>
            <a:r>
              <a:rPr lang="en-US" baseline="0" dirty="0" smtClean="0"/>
              <a:t>You may also want to slide 3 with the campus map and resources at the same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18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en-US" dirty="0" smtClean="0"/>
              <a:t>Suggested</a:t>
            </a:r>
            <a:r>
              <a:rPr lang="en-US" baseline="0" dirty="0" smtClean="0"/>
              <a:t> </a:t>
            </a:r>
            <a:r>
              <a:rPr lang="en-US" dirty="0" smtClean="0"/>
              <a:t>timeline</a:t>
            </a:r>
            <a:r>
              <a:rPr lang="en-US" baseline="0" dirty="0" smtClean="0"/>
              <a:t> for using this slide:  regularly throughout the year especially </a:t>
            </a:r>
            <a:r>
              <a:rPr lang="en-US" baseline="0" smtClean="0"/>
              <a:t>in September.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C040-7F53-473F-8FE4-3D3806CCF72E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397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7F7-218E-4B44-8AF4-6289FAD6F7B9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3F7-16BE-412B-A479-E88997B772A3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8D7A-F934-4495-8DE2-7DAA651CCF97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8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F995-37D3-45EB-B934-6099972F27AE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0150" y="6572251"/>
            <a:ext cx="54864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33FC-4BF1-4E32-B61B-427B1E7B5046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976F-329B-4E9F-9B2F-2A6CFA107E68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8303-9ED0-4C30-841A-F90448793481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3AEA-8349-433A-8EFC-16D3044E9644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652A-7BA1-40B8-98BC-E871EF318FF6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A0B4-6C92-4CA8-A0F5-3A0896BCD74A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8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AECC-E398-450D-B281-3D2FF1243482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6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934-015C-4AEC-832E-C954D9AC3703}" type="datetime1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These slides are based upon materials created by the Department of Geography in 2011.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Queens ppt artwork A.ai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sexualviolencesuppor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jl7@queensu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 flipH="1">
            <a:off x="167018" y="1588951"/>
            <a:ext cx="2911732" cy="1738455"/>
          </a:xfrm>
          <a:prstGeom prst="cloudCallout">
            <a:avLst>
              <a:gd name="adj1" fmla="val -74088"/>
              <a:gd name="adj2" fmla="val 38655"/>
            </a:avLst>
          </a:prstGeom>
          <a:solidFill>
            <a:schemeClr val="bg1"/>
          </a:solidFill>
          <a:ln w="38100" cap="rnd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19" y="5528111"/>
            <a:ext cx="1671909" cy="1119582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325457" y="1208406"/>
            <a:ext cx="2227778" cy="1253143"/>
          </a:xfrm>
          <a:prstGeom prst="cloudCallout">
            <a:avLst>
              <a:gd name="adj1" fmla="val -2774"/>
              <a:gd name="adj2" fmla="val 116228"/>
            </a:avLst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Cloud Callout 11"/>
          <p:cNvSpPr/>
          <p:nvPr/>
        </p:nvSpPr>
        <p:spPr>
          <a:xfrm>
            <a:off x="5442356" y="1742678"/>
            <a:ext cx="2828512" cy="1781594"/>
          </a:xfrm>
          <a:prstGeom prst="cloudCallout">
            <a:avLst>
              <a:gd name="adj1" fmla="val -71647"/>
              <a:gd name="adj2" fmla="val 43890"/>
            </a:avLst>
          </a:prstGeom>
          <a:noFill/>
          <a:ln w="381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Cloud Callout 12"/>
          <p:cNvSpPr/>
          <p:nvPr/>
        </p:nvSpPr>
        <p:spPr>
          <a:xfrm>
            <a:off x="104870" y="3524272"/>
            <a:ext cx="2493074" cy="1345859"/>
          </a:xfrm>
          <a:prstGeom prst="cloudCallout">
            <a:avLst>
              <a:gd name="adj1" fmla="val 77646"/>
              <a:gd name="adj2" fmla="val -49614"/>
            </a:avLst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Cloud Callout 13"/>
          <p:cNvSpPr/>
          <p:nvPr/>
        </p:nvSpPr>
        <p:spPr>
          <a:xfrm>
            <a:off x="7246620" y="3401568"/>
            <a:ext cx="1801427" cy="1374930"/>
          </a:xfrm>
          <a:prstGeom prst="cloudCallout">
            <a:avLst>
              <a:gd name="adj1" fmla="val -106599"/>
              <a:gd name="adj2" fmla="val -3221"/>
            </a:avLst>
          </a:prstGeom>
          <a:noFill/>
          <a:ln w="38100" cap="rnd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Cloud Callout 14"/>
          <p:cNvSpPr/>
          <p:nvPr/>
        </p:nvSpPr>
        <p:spPr>
          <a:xfrm>
            <a:off x="5878411" y="4829937"/>
            <a:ext cx="2511534" cy="1966985"/>
          </a:xfrm>
          <a:prstGeom prst="cloudCallout">
            <a:avLst>
              <a:gd name="adj1" fmla="val -59139"/>
              <a:gd name="adj2" fmla="val -67312"/>
            </a:avLst>
          </a:prstGeom>
          <a:noFill/>
          <a:ln w="38100" cap="rnd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67018" y="4973706"/>
            <a:ext cx="2425878" cy="1665675"/>
          </a:xfrm>
          <a:prstGeom prst="cloudCallout">
            <a:avLst>
              <a:gd name="adj1" fmla="val 73334"/>
              <a:gd name="adj2" fmla="val -80501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n-CA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4810" y="5114552"/>
            <a:ext cx="193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Eat fruits &amp; veggies every day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3455" y="5369646"/>
            <a:ext cx="202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Be kind to yourself; </a:t>
            </a:r>
          </a:p>
          <a:p>
            <a:pPr algn="ctr"/>
            <a:r>
              <a:rPr lang="en-CA" sz="1600" dirty="0">
                <a:latin typeface="Trebuchet MS" panose="020B0603020202020204" pitchFamily="34" charset="0"/>
              </a:rPr>
              <a:t>e</a:t>
            </a:r>
            <a:r>
              <a:rPr lang="en-CA" sz="1600" dirty="0" smtClean="0">
                <a:latin typeface="Trebuchet MS" panose="020B0603020202020204" pitchFamily="34" charset="0"/>
              </a:rPr>
              <a:t>xcellence does not require perfection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604" y="3781702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    Get involved in activities you enjoy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14" y="1934756"/>
            <a:ext cx="1608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Try to be active for </a:t>
            </a:r>
            <a:r>
              <a:rPr lang="en-CA" sz="1600" b="1" dirty="0" smtClean="0">
                <a:latin typeface="Trebuchet MS" panose="020B0603020202020204" pitchFamily="34" charset="0"/>
              </a:rPr>
              <a:t>150</a:t>
            </a:r>
            <a:r>
              <a:rPr lang="en-CA" sz="1600" dirty="0" smtClean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minutes a week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1788" y="3308349"/>
            <a:ext cx="3016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Make your health a priority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8558" y="3668763"/>
            <a:ext cx="151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latin typeface="Trebuchet MS" panose="020B0603020202020204" pitchFamily="34" charset="0"/>
              </a:rPr>
              <a:t>Make </a:t>
            </a:r>
            <a:r>
              <a:rPr lang="en-CA" sz="1600" dirty="0">
                <a:latin typeface="Trebuchet MS" panose="020B0603020202020204" pitchFamily="34" charset="0"/>
              </a:rPr>
              <a:t>time </a:t>
            </a:r>
            <a:endParaRPr lang="en-CA" sz="1600" dirty="0" smtClean="0">
              <a:latin typeface="Trebuchet MS" panose="020B0603020202020204" pitchFamily="34" charset="0"/>
            </a:endParaRPr>
          </a:p>
          <a:p>
            <a:r>
              <a:rPr lang="en-CA" sz="1600" dirty="0" smtClean="0">
                <a:latin typeface="Trebuchet MS" panose="020B0603020202020204" pitchFamily="34" charset="0"/>
              </a:rPr>
              <a:t>for </a:t>
            </a:r>
            <a:r>
              <a:rPr lang="en-CA" sz="1600" dirty="0">
                <a:latin typeface="Trebuchet MS" panose="020B0603020202020204" pitchFamily="34" charset="0"/>
              </a:rPr>
              <a:t>fun and </a:t>
            </a:r>
            <a:r>
              <a:rPr lang="en-CA" sz="1600" dirty="0" smtClean="0">
                <a:latin typeface="Trebuchet MS" panose="020B0603020202020204" pitchFamily="34" charset="0"/>
              </a:rPr>
              <a:t>relaxation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2954886" y="5046804"/>
            <a:ext cx="2694664" cy="1712590"/>
          </a:xfrm>
          <a:prstGeom prst="cloudCallout">
            <a:avLst>
              <a:gd name="adj1" fmla="val 191"/>
              <a:gd name="adj2" fmla="val -90878"/>
            </a:avLst>
          </a:prstGeom>
          <a:noFill/>
          <a:ln w="381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-325537" y="64882"/>
            <a:ext cx="69827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How do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stay healthy?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434" y="2082355"/>
            <a:ext cx="152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Make a schedule and TO DO lists to stay organized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501">
            <a:off x="7189861" y="2052896"/>
            <a:ext cx="847225" cy="1038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755" flipH="1">
            <a:off x="330749" y="1664448"/>
            <a:ext cx="1571187" cy="14458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26164" y="1419478"/>
            <a:ext cx="199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Trebuchet MS" panose="020B0603020202020204" pitchFamily="34" charset="0"/>
              </a:rPr>
              <a:t>Stay connected with friends &amp; </a:t>
            </a:r>
            <a:r>
              <a:rPr lang="en-CA" sz="1600" dirty="0" smtClean="0">
                <a:latin typeface="Trebuchet MS" panose="020B0603020202020204" pitchFamily="34" charset="0"/>
              </a:rPr>
              <a:t>family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479" y="5207279"/>
            <a:ext cx="190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rebuchet MS" panose="020B0603020202020204" pitchFamily="34" charset="0"/>
              </a:rPr>
              <a:t>Prioritize quality sleep most nights</a:t>
            </a:r>
            <a:endParaRPr lang="en-CA" sz="1600" dirty="0">
              <a:latin typeface="Trebuchet MS" panose="020B0603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576" flipH="1">
            <a:off x="604052" y="5773383"/>
            <a:ext cx="1441998" cy="6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0" b="8784"/>
          <a:stretch/>
        </p:blipFill>
        <p:spPr>
          <a:xfrm>
            <a:off x="888337" y="1364344"/>
            <a:ext cx="6685621" cy="6131399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rot="14099253">
            <a:off x="4893142" y="3685761"/>
            <a:ext cx="2240120" cy="146052"/>
          </a:xfrm>
          <a:prstGeom prst="rightArrow">
            <a:avLst>
              <a:gd name="adj1" fmla="val 65391"/>
              <a:gd name="adj2" fmla="val 70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408"/>
            <a:ext cx="8759033" cy="810695"/>
          </a:xfrm>
        </p:spPr>
        <p:txBody>
          <a:bodyPr>
            <a:noAutofit/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latino Linotype"/>
                <a:cs typeface="Palatino Linotype"/>
              </a:rPr>
              <a:t/>
            </a:r>
            <a:b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latino Linotype"/>
                <a:cs typeface="Palatino Linotype"/>
              </a:rPr>
            </a:b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alatino Linotype"/>
              <a:cs typeface="Palatino Linotype"/>
            </a:endParaRPr>
          </a:p>
        </p:txBody>
      </p:sp>
      <p:sp>
        <p:nvSpPr>
          <p:cNvPr id="10" name="Right Arrow 9"/>
          <p:cNvSpPr/>
          <p:nvPr/>
        </p:nvSpPr>
        <p:spPr>
          <a:xfrm rot="1275762">
            <a:off x="1746057" y="1938369"/>
            <a:ext cx="3048137" cy="127566"/>
          </a:xfrm>
          <a:prstGeom prst="rightArrow">
            <a:avLst>
              <a:gd name="adj1" fmla="val 65391"/>
              <a:gd name="adj2" fmla="val 70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5-Point Star 15"/>
          <p:cNvSpPr/>
          <p:nvPr/>
        </p:nvSpPr>
        <p:spPr>
          <a:xfrm>
            <a:off x="3928501" y="2404565"/>
            <a:ext cx="435183" cy="37562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5-Point Star 16"/>
          <p:cNvSpPr/>
          <p:nvPr/>
        </p:nvSpPr>
        <p:spPr>
          <a:xfrm>
            <a:off x="4694586" y="2359470"/>
            <a:ext cx="376662" cy="3784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5-Point Star 17"/>
          <p:cNvSpPr/>
          <p:nvPr/>
        </p:nvSpPr>
        <p:spPr>
          <a:xfrm>
            <a:off x="5174238" y="2393232"/>
            <a:ext cx="349798" cy="36729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5-Point Star 18"/>
          <p:cNvSpPr/>
          <p:nvPr/>
        </p:nvSpPr>
        <p:spPr>
          <a:xfrm rot="372327">
            <a:off x="4971993" y="3192173"/>
            <a:ext cx="375704" cy="39279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ight Arrow 29"/>
          <p:cNvSpPr/>
          <p:nvPr/>
        </p:nvSpPr>
        <p:spPr>
          <a:xfrm rot="18266389">
            <a:off x="2898985" y="4686455"/>
            <a:ext cx="2835650" cy="156023"/>
          </a:xfrm>
          <a:prstGeom prst="rightArrow">
            <a:avLst>
              <a:gd name="adj1" fmla="val 65391"/>
              <a:gd name="adj2" fmla="val 70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2275825" y="5885920"/>
            <a:ext cx="1816100" cy="83099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bg1"/>
                </a:solidFill>
              </a:rPr>
              <a:t>Career Services, </a:t>
            </a:r>
            <a:br>
              <a:rPr lang="en-US" sz="1600" b="1" cap="none" spc="0" dirty="0" smtClean="0">
                <a:ln w="0"/>
                <a:solidFill>
                  <a:schemeClr val="bg1"/>
                </a:solidFill>
              </a:rPr>
            </a:br>
            <a:r>
              <a:rPr lang="en-US" sz="1600" cap="none" spc="0" dirty="0" smtClean="0">
                <a:ln w="0"/>
                <a:solidFill>
                  <a:schemeClr val="bg1"/>
                </a:solidFill>
              </a:rPr>
              <a:t>Gordon Hall,</a:t>
            </a:r>
          </a:p>
          <a:p>
            <a:pPr algn="ctr"/>
            <a:r>
              <a:rPr lang="en-US" sz="1600" i="1" dirty="0" smtClean="0">
                <a:ln w="0"/>
                <a:solidFill>
                  <a:schemeClr val="bg1"/>
                </a:solidFill>
              </a:rPr>
              <a:t>2</a:t>
            </a:r>
            <a:r>
              <a:rPr lang="en-US" sz="1600" i="1" baseline="30000" dirty="0" smtClean="0">
                <a:ln w="0"/>
                <a:solidFill>
                  <a:schemeClr val="bg1"/>
                </a:solidFill>
              </a:rPr>
              <a:t>nd</a:t>
            </a:r>
            <a:r>
              <a:rPr lang="en-US" sz="1600" i="1" dirty="0" smtClean="0">
                <a:ln w="0"/>
                <a:solidFill>
                  <a:schemeClr val="bg1"/>
                </a:solidFill>
              </a:rPr>
              <a:t> floor</a:t>
            </a:r>
            <a:endParaRPr lang="en-US" sz="1600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9558798">
            <a:off x="1093282" y="3472073"/>
            <a:ext cx="3102764" cy="18159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803253"/>
            <a:ext cx="2257539" cy="83099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Student Academic Success Services (SASS),  </a:t>
            </a:r>
            <a:br>
              <a:rPr lang="en-CA" sz="1600" b="1" dirty="0" smtClean="0">
                <a:solidFill>
                  <a:schemeClr val="bg1"/>
                </a:solidFill>
              </a:rPr>
            </a:br>
            <a:r>
              <a:rPr lang="en-CA" sz="1600" dirty="0" smtClean="0">
                <a:solidFill>
                  <a:schemeClr val="bg1"/>
                </a:solidFill>
              </a:rPr>
              <a:t>Stauffer Library,  </a:t>
            </a:r>
            <a:r>
              <a:rPr lang="en-CA" sz="1600" i="1" dirty="0" smtClean="0">
                <a:solidFill>
                  <a:schemeClr val="bg1"/>
                </a:solidFill>
              </a:rPr>
              <a:t>1</a:t>
            </a:r>
            <a:r>
              <a:rPr lang="en-CA" sz="1600" i="1" baseline="30000" dirty="0" smtClean="0">
                <a:solidFill>
                  <a:schemeClr val="bg1"/>
                </a:solidFill>
              </a:rPr>
              <a:t>st</a:t>
            </a:r>
            <a:r>
              <a:rPr lang="en-CA" sz="1600" i="1" dirty="0" smtClean="0">
                <a:solidFill>
                  <a:schemeClr val="bg1"/>
                </a:solidFill>
              </a:rPr>
              <a:t> floor</a:t>
            </a:r>
            <a:endParaRPr lang="en-CA" sz="1600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2049" y="4569201"/>
            <a:ext cx="3089106" cy="212365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 smtClean="0">
                <a:solidFill>
                  <a:schemeClr val="bg1"/>
                </a:solidFill>
              </a:rPr>
              <a:t>Mitchell Hall 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69 Union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Student Wellness Services</a:t>
            </a:r>
            <a:endParaRPr lang="en-CA" sz="1600" b="1" dirty="0">
              <a:solidFill>
                <a:schemeClr val="bg1"/>
              </a:solidFill>
            </a:endParaRPr>
          </a:p>
          <a:p>
            <a:r>
              <a:rPr lang="en-CA" sz="1600" b="1" dirty="0" smtClean="0">
                <a:solidFill>
                  <a:schemeClr val="bg1"/>
                </a:solidFill>
              </a:rPr>
              <a:t>	</a:t>
            </a:r>
            <a:r>
              <a:rPr lang="en-CA" sz="1600" i="1" dirty="0" smtClean="0">
                <a:solidFill>
                  <a:schemeClr val="bg1"/>
                </a:solidFill>
              </a:rPr>
              <a:t>First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Faith &amp; Spiritual Life</a:t>
            </a:r>
          </a:p>
          <a:p>
            <a:r>
              <a:rPr lang="en-CA" sz="1600" b="1" dirty="0">
                <a:solidFill>
                  <a:schemeClr val="bg1"/>
                </a:solidFill>
              </a:rPr>
              <a:t>	</a:t>
            </a:r>
            <a:r>
              <a:rPr lang="en-CA" sz="1600" i="1" dirty="0" smtClean="0">
                <a:solidFill>
                  <a:schemeClr val="bg1"/>
                </a:solidFill>
              </a:rPr>
              <a:t>Suite 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International Centre (QUIC)</a:t>
            </a:r>
          </a:p>
          <a:p>
            <a:r>
              <a:rPr lang="en-CA" sz="1600" b="1" dirty="0">
                <a:solidFill>
                  <a:schemeClr val="bg1"/>
                </a:solidFill>
              </a:rPr>
              <a:t>	</a:t>
            </a:r>
            <a:r>
              <a:rPr lang="en-CA" sz="1600" i="1" dirty="0" smtClean="0">
                <a:solidFill>
                  <a:schemeClr val="bg1"/>
                </a:solidFill>
              </a:rPr>
              <a:t>Second level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967" y="1036031"/>
            <a:ext cx="2336800" cy="1323439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bg1"/>
                </a:solidFill>
              </a:rPr>
              <a:t>AMS Peer Support Centre, </a:t>
            </a:r>
            <a:br>
              <a:rPr lang="en-US" sz="1600" b="1" cap="none" spc="0" dirty="0" smtClean="0">
                <a:ln w="0"/>
                <a:solidFill>
                  <a:schemeClr val="bg1"/>
                </a:solidFill>
              </a:rPr>
            </a:br>
            <a:r>
              <a:rPr lang="en-US" sz="1600" cap="none" spc="0" dirty="0" smtClean="0">
                <a:ln w="0"/>
                <a:solidFill>
                  <a:schemeClr val="bg1"/>
                </a:solidFill>
              </a:rPr>
              <a:t>John Deutsch </a:t>
            </a:r>
            <a:br>
              <a:rPr lang="en-US" sz="1600" cap="none" spc="0" dirty="0" smtClean="0">
                <a:ln w="0"/>
                <a:solidFill>
                  <a:schemeClr val="bg1"/>
                </a:solidFill>
              </a:rPr>
            </a:br>
            <a:r>
              <a:rPr lang="en-US" sz="1600" cap="none" spc="0" dirty="0" smtClean="0">
                <a:ln w="0"/>
                <a:solidFill>
                  <a:schemeClr val="bg1"/>
                </a:solidFill>
              </a:rPr>
              <a:t>University Centre (JDUC),  </a:t>
            </a:r>
          </a:p>
          <a:p>
            <a:pPr algn="ctr"/>
            <a:r>
              <a:rPr lang="en-US" sz="1600" i="1" cap="none" spc="0" dirty="0" smtClean="0">
                <a:ln w="0"/>
                <a:solidFill>
                  <a:schemeClr val="bg1"/>
                </a:solidFill>
              </a:rPr>
              <a:t>Room 034 (lower level)</a:t>
            </a:r>
            <a:endParaRPr lang="en-US" sz="1600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450635" y="3868289"/>
            <a:ext cx="391386" cy="3559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ight Arrow 32"/>
          <p:cNvSpPr/>
          <p:nvPr/>
        </p:nvSpPr>
        <p:spPr>
          <a:xfrm rot="18999436">
            <a:off x="1177054" y="5066197"/>
            <a:ext cx="2691653" cy="20152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118128" y="5702831"/>
            <a:ext cx="1816100" cy="83099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bg1"/>
                </a:solidFill>
              </a:rPr>
              <a:t>Barb </a:t>
            </a:r>
            <a:r>
              <a:rPr lang="en-US" sz="1600" b="1" cap="none" spc="0" dirty="0" err="1" smtClean="0">
                <a:ln w="0"/>
                <a:solidFill>
                  <a:schemeClr val="bg1"/>
                </a:solidFill>
              </a:rPr>
              <a:t>Lotan</a:t>
            </a:r>
            <a:endParaRPr lang="en-US" sz="16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ln w="0"/>
                <a:solidFill>
                  <a:schemeClr val="bg1"/>
                </a:solidFill>
              </a:rPr>
              <a:t>Sexual Violence,</a:t>
            </a:r>
          </a:p>
          <a:p>
            <a:pPr algn="ctr"/>
            <a:r>
              <a:rPr lang="en-US" sz="1600" cap="none" spc="0" dirty="0" err="1" smtClean="0">
                <a:ln w="0"/>
                <a:solidFill>
                  <a:schemeClr val="bg1"/>
                </a:solidFill>
              </a:rPr>
              <a:t>McCorry</a:t>
            </a:r>
            <a:r>
              <a:rPr lang="en-US" sz="1600" cap="none" spc="0" dirty="0" smtClean="0">
                <a:ln w="0"/>
                <a:solidFill>
                  <a:schemeClr val="bg1"/>
                </a:solidFill>
              </a:rPr>
              <a:t> Hall </a:t>
            </a:r>
            <a:r>
              <a:rPr lang="en-US" sz="1600" i="1" cap="none" spc="0" dirty="0" err="1" smtClean="0">
                <a:ln w="0"/>
                <a:solidFill>
                  <a:schemeClr val="bg1"/>
                </a:solidFill>
              </a:rPr>
              <a:t>B502</a:t>
            </a:r>
            <a:endParaRPr lang="en-US" sz="1600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55600" y="186116"/>
            <a:ext cx="6790267" cy="600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Where to get support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8" name="Right Arrow 37"/>
          <p:cNvSpPr/>
          <p:nvPr/>
        </p:nvSpPr>
        <p:spPr>
          <a:xfrm rot="7413365">
            <a:off x="7326900" y="2736240"/>
            <a:ext cx="1454774" cy="119511"/>
          </a:xfrm>
          <a:prstGeom prst="rightArrow">
            <a:avLst>
              <a:gd name="adj1" fmla="val 65391"/>
              <a:gd name="adj2" fmla="val 70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5-Point Star 36"/>
          <p:cNvSpPr/>
          <p:nvPr/>
        </p:nvSpPr>
        <p:spPr>
          <a:xfrm>
            <a:off x="7296373" y="3333120"/>
            <a:ext cx="442847" cy="36729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Rectangle 35"/>
          <p:cNvSpPr/>
          <p:nvPr/>
        </p:nvSpPr>
        <p:spPr>
          <a:xfrm>
            <a:off x="6853604" y="1580327"/>
            <a:ext cx="1816100" cy="107721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bg1"/>
                </a:solidFill>
              </a:rPr>
              <a:t>Four Direc</a:t>
            </a:r>
            <a:r>
              <a:rPr lang="en-US" sz="1600" b="1" dirty="0" smtClean="0">
                <a:ln w="0"/>
                <a:solidFill>
                  <a:schemeClr val="bg1"/>
                </a:solidFill>
              </a:rPr>
              <a:t>tions Indigenous Student Centre</a:t>
            </a:r>
            <a:r>
              <a:rPr lang="en-US" sz="1600" b="1" cap="none" spc="0" dirty="0" smtClean="0">
                <a:ln w="0"/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600" cap="none" spc="0" dirty="0" smtClean="0">
                <a:ln w="0"/>
                <a:solidFill>
                  <a:schemeClr val="bg1"/>
                </a:solidFill>
              </a:rPr>
              <a:t>146 Barrie Street</a:t>
            </a:r>
            <a:endParaRPr lang="en-US" sz="1600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44" y="-64539"/>
            <a:ext cx="7886700" cy="1095289"/>
          </a:xfrm>
        </p:spPr>
        <p:txBody>
          <a:bodyPr>
            <a:normAutofit/>
          </a:bodyPr>
          <a:lstStyle/>
          <a:p>
            <a:r>
              <a:rPr lang="en-C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Feeling Overwhelmed?</a:t>
            </a:r>
            <a:endParaRPr lang="en-C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46796"/>
              </p:ext>
            </p:extLst>
          </p:nvPr>
        </p:nvGraphicFramePr>
        <p:xfrm>
          <a:off x="192044" y="1499827"/>
          <a:ext cx="8719481" cy="522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ular Callout 25"/>
          <p:cNvSpPr/>
          <p:nvPr/>
        </p:nvSpPr>
        <p:spPr>
          <a:xfrm>
            <a:off x="6808324" y="4215551"/>
            <a:ext cx="2088780" cy="1208469"/>
          </a:xfrm>
          <a:prstGeom prst="wedgeRoundRectCallout">
            <a:avLst>
              <a:gd name="adj1" fmla="val -26439"/>
              <a:gd name="adj2" fmla="val -724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4573653" y="4265713"/>
            <a:ext cx="1989045" cy="1190283"/>
          </a:xfrm>
          <a:prstGeom prst="wedgeRoundRectCallout">
            <a:avLst>
              <a:gd name="adj1" fmla="val -26439"/>
              <a:gd name="adj2" fmla="val -724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are often sad, anxious, angry, irritable, or numb? </a:t>
            </a:r>
            <a:endParaRPr lang="en-CA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244460" y="1477862"/>
            <a:ext cx="1702444" cy="1523888"/>
          </a:xfrm>
          <a:prstGeom prst="wedgeRoundRectCallout">
            <a:avLst>
              <a:gd name="adj1" fmla="val -19945"/>
              <a:gd name="adj2" fmla="val 6679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285845" y="4239863"/>
            <a:ext cx="2042182" cy="1330213"/>
          </a:xfrm>
          <a:prstGeom prst="wedgeRoundRectCallout">
            <a:avLst>
              <a:gd name="adj1" fmla="val 29090"/>
              <a:gd name="adj2" fmla="val -739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7199869" y="1873842"/>
            <a:ext cx="1710451" cy="1138774"/>
          </a:xfrm>
          <a:prstGeom prst="wedgeRoundRectCallout">
            <a:avLst>
              <a:gd name="adj1" fmla="val -38551"/>
              <a:gd name="adj2" fmla="val 6564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637481" y="1398329"/>
            <a:ext cx="2370113" cy="1274450"/>
          </a:xfrm>
          <a:prstGeom prst="wedgeRoundRectCallout">
            <a:avLst>
              <a:gd name="adj1" fmla="val 2540"/>
              <a:gd name="adj2" fmla="val 693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52932" y="1654961"/>
            <a:ext cx="1911327" cy="1038384"/>
          </a:xfrm>
          <a:prstGeom prst="wedgeRoundRectCallout">
            <a:avLst>
              <a:gd name="adj1" fmla="val -5881"/>
              <a:gd name="adj2" fmla="val 8501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371" y="3166131"/>
            <a:ext cx="91037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your friend need help?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74" y="1768632"/>
            <a:ext cx="190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are sleeping way too much or too little?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844" y="4346803"/>
            <a:ext cx="1988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expressing feelings of hopeless, helpless</a:t>
            </a:r>
            <a:r>
              <a: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and/or worthless?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9253" y="1935398"/>
            <a:ext cx="1891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having trouble making decisions or concentrating?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7481" y="1517942"/>
            <a:ext cx="235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they stop hanging out with friends and doing things you know they like to do?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8324" y="4346803"/>
            <a:ext cx="214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they stopped going to class or handing in assignments?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539" y="1536881"/>
            <a:ext cx="152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their weight changed dramatically (gain or loss)?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3566" y="5765554"/>
            <a:ext cx="58092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</a:p>
          <a:p>
            <a:pPr algn="ctr"/>
            <a:r>
              <a:rPr lang="en-US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them to resources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06" y="76803"/>
            <a:ext cx="638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Worried about a Friend?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40935" y="4160844"/>
            <a:ext cx="1891059" cy="1160198"/>
          </a:xfrm>
          <a:prstGeom prst="wedgeRoundRectCallout">
            <a:avLst>
              <a:gd name="adj1" fmla="val -2549"/>
              <a:gd name="adj2" fmla="val -6886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12286" y="4239863"/>
            <a:ext cx="1902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are making decisions that are risky or unsafe?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935" y="5787901"/>
            <a:ext cx="270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5424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4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06" y="76803"/>
            <a:ext cx="638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Help a Friend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16" y="1828788"/>
            <a:ext cx="2186763" cy="26262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Approach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Reach out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Avoid assumptions, “diagnosis” or labels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Say what you see </a:t>
            </a:r>
          </a:p>
          <a:p>
            <a:endParaRPr lang="en-CA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2324986" y="1828787"/>
            <a:ext cx="2198282" cy="2626255"/>
          </a:xfrm>
          <a:prstGeom prst="roundRect">
            <a:avLst/>
          </a:prstGeom>
          <a:solidFill>
            <a:srgbClr val="FF544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Listen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Active listening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Don’t listen to fix/judge/correct or speak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Hold off on personal judgments</a:t>
            </a:r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4595922" y="1828786"/>
            <a:ext cx="2198282" cy="2626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Support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Focus on reassurance – things can get better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Show that you’re there and want to help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Offer compassion</a:t>
            </a:r>
            <a:endParaRPr lang="en-CA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6858888" y="1828788"/>
            <a:ext cx="2198282" cy="2626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Refer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Treat seeking help as sign of strength/</a:t>
            </a:r>
          </a:p>
          <a:p>
            <a:pPr marL="108000" indent="-108000"/>
            <a:r>
              <a:rPr lang="en-CA" sz="1600" dirty="0"/>
              <a:t> </a:t>
            </a:r>
            <a:r>
              <a:rPr lang="en-CA" sz="1600" dirty="0" smtClean="0"/>
              <a:t> courage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CA" sz="1600" dirty="0" smtClean="0"/>
              <a:t>Your advice may be ignored – respect this unless it’s an emergency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316" y="4571999"/>
            <a:ext cx="2186762" cy="21283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i="1" dirty="0" smtClean="0"/>
              <a:t>“</a:t>
            </a:r>
            <a:r>
              <a:rPr lang="en-CA" sz="1600" i="1" dirty="0"/>
              <a:t>I noticed that </a:t>
            </a:r>
            <a:r>
              <a:rPr lang="en-CA" sz="1600" i="1" dirty="0" smtClean="0"/>
              <a:t>_________, </a:t>
            </a:r>
            <a:r>
              <a:rPr lang="en-CA" sz="1600" i="1" dirty="0"/>
              <a:t>and I </a:t>
            </a:r>
            <a:endParaRPr lang="en-CA" sz="1600" i="1" dirty="0" smtClean="0"/>
          </a:p>
          <a:p>
            <a:pPr algn="ctr"/>
            <a:r>
              <a:rPr lang="en-CA" sz="1600" i="1" dirty="0" smtClean="0"/>
              <a:t>wanted </a:t>
            </a:r>
            <a:r>
              <a:rPr lang="en-CA" sz="1600" i="1" dirty="0"/>
              <a:t>to see if you’re okay/you need anything/if you want to talk. I’m </a:t>
            </a:r>
            <a:r>
              <a:rPr lang="en-CA" sz="1600" i="1" dirty="0" smtClean="0"/>
              <a:t>worried </a:t>
            </a:r>
            <a:r>
              <a:rPr lang="en-CA" sz="1600" i="1" dirty="0"/>
              <a:t>about you</a:t>
            </a:r>
            <a:r>
              <a:rPr lang="en-CA" sz="1600" i="1" dirty="0" smtClean="0"/>
              <a:t>.”</a:t>
            </a:r>
            <a:endParaRPr lang="en-CA" sz="1600" i="1" dirty="0"/>
          </a:p>
        </p:txBody>
      </p:sp>
      <p:sp>
        <p:nvSpPr>
          <p:cNvPr id="32" name="Rounded Rectangle 31"/>
          <p:cNvSpPr/>
          <p:nvPr/>
        </p:nvSpPr>
        <p:spPr>
          <a:xfrm>
            <a:off x="2340492" y="4572000"/>
            <a:ext cx="2198282" cy="2128302"/>
          </a:xfrm>
          <a:prstGeom prst="roundRect">
            <a:avLst/>
          </a:prstGeom>
          <a:solidFill>
            <a:srgbClr val="FF544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i="1" dirty="0" smtClean="0"/>
              <a:t>“That sounds difficult to deal with”</a:t>
            </a:r>
          </a:p>
          <a:p>
            <a:pPr algn="ctr"/>
            <a:endParaRPr lang="en-CA" sz="1600" dirty="0" smtClean="0"/>
          </a:p>
          <a:p>
            <a:pPr algn="ctr"/>
            <a:r>
              <a:rPr lang="en-CA" sz="1600" i="1" dirty="0" smtClean="0"/>
              <a:t>“It sounds like you’re feeling…”</a:t>
            </a:r>
            <a:endParaRPr lang="en-CA" sz="1600" i="1" dirty="0"/>
          </a:p>
        </p:txBody>
      </p:sp>
      <p:sp>
        <p:nvSpPr>
          <p:cNvPr id="33" name="Rounded Rectangle 32"/>
          <p:cNvSpPr/>
          <p:nvPr/>
        </p:nvSpPr>
        <p:spPr>
          <a:xfrm>
            <a:off x="4595922" y="4572000"/>
            <a:ext cx="2198282" cy="21283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i="1" dirty="0" smtClean="0"/>
              <a:t>“You are not alone”</a:t>
            </a:r>
          </a:p>
          <a:p>
            <a:pPr algn="ctr"/>
            <a:endParaRPr lang="en-CA" sz="1600" dirty="0" smtClean="0"/>
          </a:p>
          <a:p>
            <a:pPr algn="ctr"/>
            <a:r>
              <a:rPr lang="en-CA" sz="1600" i="1" dirty="0" smtClean="0"/>
              <a:t>“Thank you for sharing this with me”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8888" y="4572001"/>
            <a:ext cx="2198282" cy="21283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i="1" dirty="0" smtClean="0"/>
              <a:t>“Have you thought about seeking additional support?”</a:t>
            </a:r>
          </a:p>
          <a:p>
            <a:pPr algn="ctr"/>
            <a:endParaRPr lang="en-CA" sz="1600" dirty="0" smtClean="0"/>
          </a:p>
          <a:p>
            <a:pPr algn="ctr"/>
            <a:r>
              <a:rPr lang="en-CA" sz="1600" i="1" dirty="0" smtClean="0"/>
              <a:t>“I know some resources that may help”</a:t>
            </a:r>
          </a:p>
        </p:txBody>
      </p:sp>
    </p:spTree>
    <p:extLst>
      <p:ext uri="{BB962C8B-B14F-4D97-AF65-F5344CB8AC3E}">
        <p14:creationId xmlns:p14="http://schemas.microsoft.com/office/powerpoint/2010/main" val="267414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88" y="242360"/>
            <a:ext cx="6790267" cy="600074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Sexual Violence Prevention and Response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573823"/>
            <a:ext cx="8364415" cy="503458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900" b="1" dirty="0" smtClean="0">
                <a:solidFill>
                  <a:srgbClr val="7030A0"/>
                </a:solidFill>
              </a:rPr>
              <a:t>GETTING HELP </a:t>
            </a:r>
            <a:r>
              <a:rPr lang="en-US" sz="5900" b="1" dirty="0" smtClean="0"/>
              <a:t>or</a:t>
            </a:r>
            <a:r>
              <a:rPr lang="en-US" sz="5900" b="1" dirty="0" smtClean="0">
                <a:solidFill>
                  <a:srgbClr val="7030A0"/>
                </a:solidFill>
              </a:rPr>
              <a:t> GIVING HELP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rgbClr val="7030A0"/>
                </a:solidFill>
              </a:rPr>
              <a:t>For information about:</a:t>
            </a:r>
          </a:p>
          <a:p>
            <a:pPr>
              <a:lnSpc>
                <a:spcPct val="120000"/>
              </a:lnSpc>
            </a:pPr>
            <a:r>
              <a:rPr lang="en-US" sz="4500" dirty="0" smtClean="0"/>
              <a:t>Understanding options</a:t>
            </a:r>
          </a:p>
          <a:p>
            <a:pPr>
              <a:lnSpc>
                <a:spcPct val="120000"/>
              </a:lnSpc>
            </a:pPr>
            <a:r>
              <a:rPr lang="en-US" sz="4500" dirty="0" smtClean="0"/>
              <a:t>Supports and Accommodations</a:t>
            </a:r>
          </a:p>
          <a:p>
            <a:pPr>
              <a:lnSpc>
                <a:spcPct val="120000"/>
              </a:lnSpc>
            </a:pPr>
            <a:r>
              <a:rPr lang="en-US" sz="4500" dirty="0" smtClean="0"/>
              <a:t>Changes to the Sexual Violence Policy and employee duty (excluding health care providers) to notify the SVPRC</a:t>
            </a:r>
          </a:p>
          <a:p>
            <a:pPr>
              <a:lnSpc>
                <a:spcPct val="120000"/>
              </a:lnSpc>
            </a:pPr>
            <a:r>
              <a:rPr lang="en-US" sz="4500" dirty="0" smtClean="0"/>
              <a:t>Connecting with community resources</a:t>
            </a:r>
            <a:endParaRPr lang="en-US" sz="4500" dirty="0"/>
          </a:p>
          <a:p>
            <a:pPr marL="0" indent="0" algn="ctr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b="1" dirty="0" smtClean="0">
                <a:solidFill>
                  <a:srgbClr val="7030A0"/>
                </a:solidFill>
              </a:rPr>
              <a:t>Visit:</a:t>
            </a:r>
            <a:endParaRPr lang="en-US" sz="4500" dirty="0" smtClean="0"/>
          </a:p>
          <a:p>
            <a:pPr marL="0" indent="0">
              <a:buNone/>
            </a:pPr>
            <a:r>
              <a:rPr lang="en-US" sz="4500" dirty="0" smtClean="0">
                <a:hlinkClick r:id="rId3"/>
              </a:rPr>
              <a:t>queensu.ca/</a:t>
            </a:r>
            <a:r>
              <a:rPr lang="en-US" sz="4500" dirty="0" err="1" smtClean="0">
                <a:hlinkClick r:id="rId3"/>
              </a:rPr>
              <a:t>sexualviolencesupport</a:t>
            </a:r>
            <a:r>
              <a:rPr lang="en-US" sz="4500" dirty="0" smtClean="0">
                <a:hlinkClick r:id="rId3"/>
              </a:rPr>
              <a:t>/</a:t>
            </a:r>
            <a:r>
              <a:rPr lang="en-US" sz="4500" dirty="0" smtClean="0"/>
              <a:t>   OR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b="1" dirty="0" smtClean="0">
                <a:solidFill>
                  <a:srgbClr val="7030A0"/>
                </a:solidFill>
              </a:rPr>
              <a:t>Connect:</a:t>
            </a:r>
            <a:endParaRPr lang="en-US" sz="4500" dirty="0" smtClean="0"/>
          </a:p>
          <a:p>
            <a:pPr marL="0" indent="0">
              <a:buNone/>
            </a:pPr>
            <a:r>
              <a:rPr lang="en-US" sz="4500" dirty="0" smtClean="0"/>
              <a:t>Barb </a:t>
            </a:r>
            <a:r>
              <a:rPr lang="en-US" sz="4500" dirty="0"/>
              <a:t>Lotan, Sexual Violence Prevention &amp; Response </a:t>
            </a:r>
            <a:r>
              <a:rPr lang="en-US" sz="4500" dirty="0" smtClean="0"/>
              <a:t>Coordinator</a:t>
            </a:r>
          </a:p>
          <a:p>
            <a:pPr marL="0" indent="0">
              <a:buNone/>
            </a:pPr>
            <a:r>
              <a:rPr lang="en-US" sz="4500" dirty="0" smtClean="0"/>
              <a:t>p. 613-533-6330|e. </a:t>
            </a:r>
            <a:r>
              <a:rPr lang="en-US" sz="4500" u="sng" dirty="0" smtClean="0">
                <a:hlinkClick r:id="rId4"/>
              </a:rPr>
              <a:t>bjl7@queensu.ca</a:t>
            </a:r>
            <a:endParaRPr lang="en-US" sz="4500" u="sng" dirty="0" smtClean="0"/>
          </a:p>
          <a:p>
            <a:pPr marL="0" indent="0">
              <a:buNone/>
            </a:pPr>
            <a:r>
              <a:rPr lang="en-US" sz="4500" dirty="0" smtClean="0"/>
              <a:t>502 </a:t>
            </a:r>
            <a:r>
              <a:rPr lang="en-US" sz="4500" dirty="0"/>
              <a:t>Mackintosh-Corry Hall </a:t>
            </a:r>
            <a:r>
              <a:rPr lang="en-US" sz="4500" dirty="0" smtClean="0"/>
              <a:t>Monday-Friday</a:t>
            </a:r>
            <a:endParaRPr lang="en-US" sz="4500" dirty="0"/>
          </a:p>
          <a:p>
            <a:pPr marL="0" indent="0" algn="ctr">
              <a:buNone/>
            </a:pPr>
            <a:endParaRPr lang="en-US" sz="23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1017</Words>
  <Application>Microsoft Office PowerPoint</Application>
  <PresentationFormat>On-screen Show (4:3)</PresentationFormat>
  <Paragraphs>145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Tahoma</vt:lpstr>
      <vt:lpstr>Trebuchet MS</vt:lpstr>
      <vt:lpstr>Office Theme</vt:lpstr>
      <vt:lpstr>PowerPoint Presentation</vt:lpstr>
      <vt:lpstr> </vt:lpstr>
      <vt:lpstr>Feeling Overwhelmed?</vt:lpstr>
      <vt:lpstr>PowerPoint Presentation</vt:lpstr>
      <vt:lpstr>PowerPoint Presentation</vt:lpstr>
      <vt:lpstr>Sexual Violence Prevention and Response  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Harris</dc:creator>
  <cp:lastModifiedBy>Jessica Whiting</cp:lastModifiedBy>
  <cp:revision>197</cp:revision>
  <cp:lastPrinted>2016-08-17T13:24:32Z</cp:lastPrinted>
  <dcterms:created xsi:type="dcterms:W3CDTF">2011-07-05T18:52:53Z</dcterms:created>
  <dcterms:modified xsi:type="dcterms:W3CDTF">2019-09-05T18:14:22Z</dcterms:modified>
</cp:coreProperties>
</file>